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388388" cy="30275213"/>
  <p:notesSz cx="6858000" cy="9144000"/>
  <p:defaultTextStyle>
    <a:defPPr>
      <a:defRPr lang="en-US"/>
    </a:defPPr>
    <a:lvl1pPr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474788" indent="-101758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951163" indent="-203676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427538" indent="-305593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5903913" indent="-407511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E94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043" autoAdjust="0"/>
  </p:normalViewPr>
  <p:slideViewPr>
    <p:cSldViewPr snapToGrid="0" snapToObjects="1">
      <p:cViewPr>
        <p:scale>
          <a:sx n="22" d="100"/>
          <a:sy n="22" d="100"/>
        </p:scale>
        <p:origin x="-2508" y="-78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6FFC5A-3DB5-485E-AF45-01A888A9AD55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EE320A-F8DD-4C86-B50C-49F194DF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8CA48D-5F15-42AF-981F-6060E2B0725E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4D9645-489A-4785-8BF2-EBFB156F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71142" y="5354227"/>
            <a:ext cx="11254898" cy="114036636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739" y="5354227"/>
            <a:ext cx="33411930" cy="114036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1B017B-FF61-44AE-AC71-8277967C516F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5ACDB5-8C16-4226-9C98-894586DE8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9065AD-1207-4B7F-B322-7498843E4948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5E857A-3326-43E8-AE4C-E7DBB74C6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  <a:prstGeom prst="rect">
            <a:avLst/>
          </a:prstGeo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8FB943-E419-40EA-AB2D-FD726B84236B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F08B8-2D04-4B5D-AA34-F139DA1CD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740" y="31186275"/>
            <a:ext cx="22331556" cy="88204590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0769" y="31186275"/>
            <a:ext cx="22335271" cy="88204590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D24152-4965-466D-8660-520B67A1BCD5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B349E1-E7EC-4740-BDCE-D46BFDB7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  <a:prstGeom prst="rect">
            <a:avLst/>
          </a:prstGeo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  <a:prstGeom prst="rect">
            <a:avLst/>
          </a:prstGeo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13DBB0-8B28-4F49-95EA-480BA6DEF5C1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77376-69CD-419E-9A0F-B3AEB212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14BE8A-C644-45CF-B11C-EEC41DAB05A9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202B75-9F75-49D6-B4EE-576461564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5E61EC-DA23-4D21-A36D-F854AA95B542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88FC51-8B1F-4B36-BD5A-D15D761B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  <a:prstGeom prst="rect">
            <a:avLst/>
          </a:prstGeo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61EFD9-3285-417D-9FA3-DDAB229AC27D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DC6BD-6236-4098-8DFA-9F2EBBB7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9975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9276DA-390F-4D9F-A417-EB5F76AFC8AA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07263" y="28060650"/>
            <a:ext cx="6773862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328900" y="28060650"/>
            <a:ext cx="4989513" cy="1611313"/>
          </a:xfrm>
          <a:prstGeom prst="rect">
            <a:avLst/>
          </a:prstGeom>
        </p:spPr>
        <p:txBody>
          <a:bodyPr/>
          <a:lstStyle>
            <a:lvl1pPr defTabSz="147607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5C2139-C7E9-4B05-8EAD-CA0E68D1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1474788" rtl="0" fontAlgn="base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1474788" rtl="0" fontAlgn="base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125" indent="-922338" algn="l" defTabSz="1474788" rtl="0" fontAlgn="base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1474788" rtl="0" fontAlgn="base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1474788" rtl="0" fontAlgn="base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1474788" rtl="0" fontAlgn="base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Aerogen picture"/>
          <p:cNvPicPr>
            <a:picLocks noChangeAspect="1" noChangeArrowheads="1"/>
          </p:cNvPicPr>
          <p:nvPr/>
        </p:nvPicPr>
        <p:blipFill>
          <a:blip r:embed="rId2"/>
          <a:srcRect b="14931"/>
          <a:stretch>
            <a:fillRect/>
          </a:stretch>
        </p:blipFill>
        <p:spPr bwMode="auto">
          <a:xfrm>
            <a:off x="0" y="1"/>
            <a:ext cx="21388388" cy="12295188"/>
          </a:xfrm>
          <a:prstGeom prst="rect">
            <a:avLst/>
          </a:prstGeom>
          <a:noFill/>
        </p:spPr>
      </p:pic>
      <p:pic>
        <p:nvPicPr>
          <p:cNvPr id="13313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22475" y="27539950"/>
            <a:ext cx="48863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6"/>
          <p:cNvSpPr txBox="1">
            <a:spLocks noChangeArrowheads="1"/>
          </p:cNvSpPr>
          <p:nvPr/>
        </p:nvSpPr>
        <p:spPr bwMode="auto">
          <a:xfrm>
            <a:off x="1525588" y="21429663"/>
            <a:ext cx="11395075" cy="67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0200" lvl="3" indent="-228600"/>
            <a:r>
              <a:rPr lang="en-US" sz="4400" b="1" dirty="0">
                <a:solidFill>
                  <a:srgbClr val="646466"/>
                </a:solidFill>
                <a:latin typeface="Montserrat" pitchFamily="2" charset="77"/>
              </a:rPr>
              <a:t>Inclusion Criteria</a:t>
            </a:r>
          </a:p>
          <a:p>
            <a:pPr marL="2057400" lvl="4" indent="-228600">
              <a:buFontTx/>
              <a:buChar char="•"/>
            </a:pPr>
            <a:r>
              <a:rPr lang="en-US" sz="4000" dirty="0">
                <a:solidFill>
                  <a:srgbClr val="646466"/>
                </a:solidFill>
                <a:latin typeface="Montserrat Light"/>
              </a:rPr>
              <a:t>Age ≥ 18</a:t>
            </a:r>
          </a:p>
          <a:p>
            <a:pPr marL="2057400" lvl="4" indent="-228600">
              <a:buFontTx/>
              <a:buChar char="•"/>
            </a:pPr>
            <a:r>
              <a:rPr lang="en-US" sz="4000" dirty="0">
                <a:solidFill>
                  <a:srgbClr val="646466"/>
                </a:solidFill>
                <a:latin typeface="Montserrat Light"/>
              </a:rPr>
              <a:t>Willing and able to provide written informed consent</a:t>
            </a:r>
          </a:p>
          <a:p>
            <a:pPr marL="2057400" lvl="4" indent="-228600">
              <a:buFontTx/>
              <a:buChar char="•"/>
            </a:pPr>
            <a:r>
              <a:rPr lang="en-US" sz="4000" dirty="0">
                <a:solidFill>
                  <a:srgbClr val="646466"/>
                </a:solidFill>
                <a:latin typeface="Montserrat Light"/>
              </a:rPr>
              <a:t>Diagnosis of COPD</a:t>
            </a:r>
          </a:p>
          <a:p>
            <a:pPr marL="2057400" lvl="4" indent="-228600">
              <a:buFontTx/>
              <a:buChar char="•"/>
            </a:pPr>
            <a:r>
              <a:rPr lang="en-US" sz="4000" dirty="0">
                <a:solidFill>
                  <a:srgbClr val="646466"/>
                </a:solidFill>
                <a:latin typeface="Montserrat Light"/>
              </a:rPr>
              <a:t>Acute exacerbation of COPD</a:t>
            </a:r>
          </a:p>
          <a:p>
            <a:pPr marL="2057400" lvl="4" indent="-228600">
              <a:buFontTx/>
              <a:buChar char="•"/>
            </a:pPr>
            <a:endParaRPr lang="en-US" sz="4000" dirty="0">
              <a:solidFill>
                <a:srgbClr val="646466"/>
              </a:solidFill>
              <a:latin typeface="Montserrat Light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solidFill>
                  <a:srgbClr val="646466"/>
                </a:solidFill>
                <a:latin typeface="Montserrat Light"/>
                <a:ea typeface="Montserrat Light"/>
                <a:cs typeface="Montserrat Light"/>
              </a:rPr>
              <a:t>Contact Research Team 82054</a:t>
            </a:r>
          </a:p>
          <a:p>
            <a:pPr>
              <a:lnSpc>
                <a:spcPct val="120000"/>
              </a:lnSpc>
            </a:pPr>
            <a:endParaRPr lang="en-US" sz="4400" dirty="0">
              <a:solidFill>
                <a:srgbClr val="646466"/>
              </a:solidFill>
              <a:latin typeface="Montserrat Light"/>
              <a:ea typeface="Montserrat Light"/>
              <a:cs typeface="Montserrat Light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rgbClr val="E94E46"/>
                </a:solidFill>
                <a:latin typeface="Montserrat SemiBold"/>
                <a:ea typeface="Montserrat SemiBold"/>
                <a:cs typeface="Montserrat SemiBold"/>
              </a:rPr>
              <a:t>emquire.care</a:t>
            </a:r>
            <a:endParaRPr lang="en-US" sz="3600" dirty="0">
              <a:solidFill>
                <a:srgbClr val="E94E4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sp>
        <p:nvSpPr>
          <p:cNvPr id="20" name="Rectangle 19"/>
          <p:cNvSpPr/>
          <p:nvPr/>
        </p:nvSpPr>
        <p:spPr>
          <a:xfrm rot="10800000">
            <a:off x="-1588" y="0"/>
            <a:ext cx="12295188" cy="12295188"/>
          </a:xfrm>
          <a:prstGeom prst="rect">
            <a:avLst/>
          </a:prstGeom>
          <a:gradFill flip="none" rotWithShape="1">
            <a:gsLst>
              <a:gs pos="0">
                <a:srgbClr val="F2F2F2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60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Box 20"/>
          <p:cNvSpPr txBox="1">
            <a:spLocks noChangeArrowheads="1"/>
          </p:cNvSpPr>
          <p:nvPr/>
        </p:nvSpPr>
        <p:spPr bwMode="auto">
          <a:xfrm>
            <a:off x="2159000" y="4989513"/>
            <a:ext cx="78279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BRAVE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5588" y="1338263"/>
            <a:ext cx="9174162" cy="9174162"/>
          </a:xfrm>
          <a:prstGeom prst="rect">
            <a:avLst/>
          </a:prstGeom>
          <a:noFill/>
          <a:ln w="76200" cmpd="sng">
            <a:solidFill>
              <a:srgbClr val="E94E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60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9" name="TextBox 22"/>
          <p:cNvSpPr txBox="1">
            <a:spLocks noChangeArrowheads="1"/>
          </p:cNvSpPr>
          <p:nvPr/>
        </p:nvSpPr>
        <p:spPr bwMode="auto">
          <a:xfrm>
            <a:off x="1525588" y="14077950"/>
            <a:ext cx="18083212" cy="68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u="sng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B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org score outcomes in </a:t>
            </a:r>
            <a:r>
              <a:rPr lang="en-US" sz="4800" u="sng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R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espiratory </a:t>
            </a:r>
            <a:r>
              <a:rPr lang="en-US" sz="4800" dirty="0" err="1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comprimised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4800" u="sng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A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cute exacerbating COPD patients receiving treatment via vibrating mesh </a:t>
            </a:r>
            <a:r>
              <a:rPr lang="en-US" sz="4800" dirty="0" err="1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nebulisern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4800" u="sng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V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s jet </a:t>
            </a:r>
            <a:r>
              <a:rPr lang="en-US" sz="4800" dirty="0" err="1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nebuliser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 in the </a:t>
            </a:r>
            <a:r>
              <a:rPr lang="en-US" sz="4800" u="sng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E</a:t>
            </a:r>
            <a:r>
              <a:rPr lang="en-US" sz="4800" dirty="0">
                <a:solidFill>
                  <a:srgbClr val="E94E46"/>
                </a:solidFill>
                <a:latin typeface="Montserrat Medium"/>
                <a:ea typeface="Montserrat Medium"/>
                <a:cs typeface="Montserrat Medium"/>
              </a:rPr>
              <a:t>mergency Department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rgbClr val="7F7F7F"/>
              </a:solidFill>
              <a:latin typeface="Montserrat Medium"/>
              <a:ea typeface="Montserrat Medium"/>
              <a:cs typeface="Montserrat Medium"/>
            </a:endParaRPr>
          </a:p>
          <a:p>
            <a:pPr>
              <a:lnSpc>
                <a:spcPct val="120000"/>
              </a:lnSpc>
            </a:pPr>
            <a:endParaRPr lang="en-US" sz="3600" dirty="0">
              <a:solidFill>
                <a:srgbClr val="7F7F7F"/>
              </a:solidFill>
              <a:latin typeface="Montserrat Medium"/>
              <a:ea typeface="Montserrat Medium"/>
              <a:cs typeface="Montserrat Medium"/>
            </a:endParaRPr>
          </a:p>
          <a:p>
            <a:pPr marL="742950" lvl="1" indent="-285750" algn="ctr">
              <a:lnSpc>
                <a:spcPct val="9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777777"/>
                </a:solidFill>
                <a:latin typeface="Montserrat Light"/>
              </a:rPr>
              <a:t>To compare clinical end points of patients treated with </a:t>
            </a:r>
            <a:r>
              <a:rPr lang="en-GB" sz="4000" b="1" dirty="0">
                <a:solidFill>
                  <a:srgbClr val="777777"/>
                </a:solidFill>
                <a:latin typeface="Montserrat Light"/>
              </a:rPr>
              <a:t>jet </a:t>
            </a:r>
            <a:r>
              <a:rPr lang="en-GB" sz="4000" b="1" dirty="0" err="1">
                <a:solidFill>
                  <a:srgbClr val="777777"/>
                </a:solidFill>
                <a:latin typeface="Montserrat Light"/>
              </a:rPr>
              <a:t>vs.vibrating</a:t>
            </a:r>
            <a:r>
              <a:rPr lang="en-GB" sz="4000" b="1" dirty="0">
                <a:solidFill>
                  <a:srgbClr val="777777"/>
                </a:solidFill>
                <a:latin typeface="Montserrat Light"/>
              </a:rPr>
              <a:t> mesh nebulisers using </a:t>
            </a:r>
            <a:r>
              <a:rPr lang="en-GB" sz="4000" b="1" dirty="0" err="1">
                <a:solidFill>
                  <a:srgbClr val="777777"/>
                </a:solidFill>
                <a:latin typeface="Montserrat Light"/>
              </a:rPr>
              <a:t>oscillometry</a:t>
            </a:r>
            <a:r>
              <a:rPr lang="en-GB" sz="4000" b="1" dirty="0">
                <a:solidFill>
                  <a:srgbClr val="777777"/>
                </a:solidFill>
                <a:latin typeface="Montserrat Light"/>
              </a:rPr>
              <a:t>. </a:t>
            </a:r>
            <a:endParaRPr lang="en-US" sz="4000" b="1" dirty="0">
              <a:solidFill>
                <a:srgbClr val="777777"/>
              </a:solidFill>
              <a:latin typeface="Montserrat Light"/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777777"/>
              </a:solidFill>
              <a:latin typeface="Montserrat Light"/>
              <a:ea typeface="Montserrat Medium"/>
              <a:cs typeface="Montserrat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E32C13-0970-4948-9448-17D0A66C7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134" y="24025066"/>
            <a:ext cx="3987006" cy="28014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Glegg</dc:creator>
  <cp:lastModifiedBy>tunnepa789</cp:lastModifiedBy>
  <cp:revision>11</cp:revision>
  <dcterms:created xsi:type="dcterms:W3CDTF">2018-05-02T22:26:59Z</dcterms:created>
  <dcterms:modified xsi:type="dcterms:W3CDTF">2019-09-04T14:36:53Z</dcterms:modified>
</cp:coreProperties>
</file>